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3"/>
  </p:notesMasterIdLst>
  <p:handoutMasterIdLst>
    <p:handoutMasterId r:id="rId24"/>
  </p:handoutMasterIdLst>
  <p:sldIdLst>
    <p:sldId id="257" r:id="rId2"/>
    <p:sldId id="259" r:id="rId3"/>
    <p:sldId id="262" r:id="rId4"/>
    <p:sldId id="263" r:id="rId5"/>
    <p:sldId id="264" r:id="rId6"/>
    <p:sldId id="265" r:id="rId7"/>
    <p:sldId id="274" r:id="rId8"/>
    <p:sldId id="277" r:id="rId9"/>
    <p:sldId id="278" r:id="rId10"/>
    <p:sldId id="279" r:id="rId11"/>
    <p:sldId id="280" r:id="rId12"/>
    <p:sldId id="281" r:id="rId13"/>
    <p:sldId id="282" r:id="rId14"/>
    <p:sldId id="269" r:id="rId15"/>
    <p:sldId id="273" r:id="rId16"/>
    <p:sldId id="284" r:id="rId17"/>
    <p:sldId id="266" r:id="rId18"/>
    <p:sldId id="270" r:id="rId19"/>
    <p:sldId id="271" r:id="rId20"/>
    <p:sldId id="272" r:id="rId21"/>
    <p:sldId id="268" r:id="rId2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A29797D-7489-4117-B5CF-DA357220CEDB}" type="datetime1">
              <a:rPr lang="ru-RU" smtClean="0"/>
              <a:t>27.06.2024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5D5C88-5692-43CF-B493-50A55C987BFA}" type="datetime1">
              <a:rPr lang="ru-RU" smtClean="0"/>
              <a:t>27.06.2024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7CF65-AF97-46F7-931D-7FD379C81AB9}" type="datetime1">
              <a:rPr lang="ru-RU" smtClean="0"/>
              <a:t>27.06.2024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202829-C7A1-47DC-82AD-188594C3D3A9}" type="datetime1">
              <a:rPr lang="ru-RU" smtClean="0"/>
              <a:t>27.06.2024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35DF28-0E4C-4AE5-A59F-5C02DC81994F}" type="datetime1">
              <a:rPr lang="ru-RU" smtClean="0"/>
              <a:t>27.06.2024</a:t>
            </a:fld>
            <a:endParaRPr lang="en-US" dirty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2D9B7B-9A33-40BB-A223-1653AC44E8B0}" type="datetime1">
              <a:rPr lang="ru-RU" smtClean="0"/>
              <a:t>27.06.2024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0009D6-2C95-44F4-80C2-E0991719583C}" type="datetime1">
              <a:rPr lang="ru-RU" smtClean="0"/>
              <a:t>27.06.2024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FC9A5C-7FB9-4326-85F6-08427AE88EBD}" type="datetime1">
              <a:rPr lang="ru-RU" smtClean="0"/>
              <a:t>27.06.2024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6AA094-30AB-4641-B191-350A31A7DBFE}" type="datetime1">
              <a:rPr lang="ru-RU" smtClean="0"/>
              <a:t>27.06.2024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8AE51B-61A6-45C7-9003-5A08CC0AB601}" type="datetime1">
              <a:rPr lang="ru-RU" smtClean="0"/>
              <a:t>27.06.2024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9CE3D5-0ED8-4E3B-94D6-BF1E89BE45FD}" type="datetime1">
              <a:rPr lang="ru-RU" smtClean="0"/>
              <a:t>27.06.2024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C9BBA884-50E9-4BA8-BA42-F953687158E6}" type="datetime1">
              <a:rPr lang="ru-RU" smtClean="0"/>
              <a:t>27.06.2024</a:t>
            </a:fld>
            <a:endParaRPr lang="en-US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E4881E-0FBE-4A76-A885-1DDE30CF5C5D}" type="datetime1">
              <a:rPr lang="ru-RU" smtClean="0"/>
              <a:t>27.06.2024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94993C4-75BD-47CE-B4A3-C528B11155F2}" type="datetime1">
              <a:rPr lang="ru-RU" smtClean="0"/>
              <a:t>27.06.2024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algn="ctr" rt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Проект по большим данным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«Анализ футбольного рынка»</a:t>
            </a:r>
            <a:endParaRPr lang="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algn="ctr" rtl="0"/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ВЫПОНИЛИ СТУДЕНТЫ 3 КУРСА 7 ГРУППЫ КОЛИСНИЧЕНКО М.В.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 Сылкин А.А.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Рисунок 5" descr="Крупный план логотипа&#10;&#10;Автоматически созданное описание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AEEA69-B496-6885-3664-B039C05AC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48D32-C1C5-7EEC-6F36-8BC8C839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859" y="525976"/>
            <a:ext cx="3052275" cy="678796"/>
          </a:xfrm>
        </p:spPr>
        <p:txBody>
          <a:bodyPr>
            <a:normAutofit/>
          </a:bodyPr>
          <a:lstStyle/>
          <a:p>
            <a:r>
              <a:rPr lang="ru-RU" sz="3600" dirty="0"/>
              <a:t>Ход работы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C113D70-2A3B-4789-913E-84654550DB81}"/>
              </a:ext>
            </a:extLst>
          </p:cNvPr>
          <p:cNvSpPr txBox="1">
            <a:spLocks/>
          </p:cNvSpPr>
          <p:nvPr/>
        </p:nvSpPr>
        <p:spPr>
          <a:xfrm>
            <a:off x="2968235" y="1204772"/>
            <a:ext cx="6255521" cy="678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600" dirty="0"/>
              <a:t>1. Предобработка ДАННЫХ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92700F70-3822-8084-C83A-9D44F78781BF}"/>
              </a:ext>
            </a:extLst>
          </p:cNvPr>
          <p:cNvSpPr txBox="1">
            <a:spLocks/>
          </p:cNvSpPr>
          <p:nvPr/>
        </p:nvSpPr>
        <p:spPr>
          <a:xfrm>
            <a:off x="664598" y="1883568"/>
            <a:ext cx="11203458" cy="487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Работа с </a:t>
            </a:r>
            <a:r>
              <a:rPr lang="en-US" dirty="0" err="1"/>
              <a:t>competitionsDF</a:t>
            </a:r>
            <a:r>
              <a:rPr lang="en-US" dirty="0"/>
              <a:t>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C85519-F53D-E645-6E1C-0775BD934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98" y="2371362"/>
            <a:ext cx="7351357" cy="32685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6A7F6DB1-A9EE-D6AA-E5C5-C8936A0C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8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48D32-C1C5-7EEC-6F36-8BC8C839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859" y="525976"/>
            <a:ext cx="3052275" cy="678796"/>
          </a:xfrm>
        </p:spPr>
        <p:txBody>
          <a:bodyPr>
            <a:normAutofit/>
          </a:bodyPr>
          <a:lstStyle/>
          <a:p>
            <a:r>
              <a:rPr lang="ru-RU" sz="3600" dirty="0"/>
              <a:t>Ход работы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C113D70-2A3B-4789-913E-84654550DB81}"/>
              </a:ext>
            </a:extLst>
          </p:cNvPr>
          <p:cNvSpPr txBox="1">
            <a:spLocks/>
          </p:cNvSpPr>
          <p:nvPr/>
        </p:nvSpPr>
        <p:spPr>
          <a:xfrm>
            <a:off x="2968235" y="1204772"/>
            <a:ext cx="6255521" cy="678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600" dirty="0"/>
              <a:t>1. Предобработка ДАННЫХ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92700F70-3822-8084-C83A-9D44F78781BF}"/>
              </a:ext>
            </a:extLst>
          </p:cNvPr>
          <p:cNvSpPr txBox="1">
            <a:spLocks/>
          </p:cNvSpPr>
          <p:nvPr/>
        </p:nvSpPr>
        <p:spPr>
          <a:xfrm>
            <a:off x="664598" y="1883568"/>
            <a:ext cx="11203458" cy="487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Работа с </a:t>
            </a:r>
            <a:r>
              <a:rPr lang="en-US" dirty="0" err="1"/>
              <a:t>appearancesDF</a:t>
            </a:r>
            <a:r>
              <a:rPr lang="en-US" dirty="0"/>
              <a:t>: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6A7F6DB1-A9EE-D6AA-E5C5-C8936A0C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15EF25-1E22-292F-BF08-43F68B692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8" y="2371362"/>
            <a:ext cx="3419475" cy="11506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923AE3-D78F-A831-7623-05E15C79D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98" y="3595912"/>
            <a:ext cx="6957536" cy="277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1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48D32-C1C5-7EEC-6F36-8BC8C839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859" y="525976"/>
            <a:ext cx="3052275" cy="678796"/>
          </a:xfrm>
        </p:spPr>
        <p:txBody>
          <a:bodyPr>
            <a:normAutofit/>
          </a:bodyPr>
          <a:lstStyle/>
          <a:p>
            <a:r>
              <a:rPr lang="ru-RU" sz="3600" dirty="0"/>
              <a:t>Ход работы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C113D70-2A3B-4789-913E-84654550DB81}"/>
              </a:ext>
            </a:extLst>
          </p:cNvPr>
          <p:cNvSpPr txBox="1">
            <a:spLocks/>
          </p:cNvSpPr>
          <p:nvPr/>
        </p:nvSpPr>
        <p:spPr>
          <a:xfrm>
            <a:off x="2968235" y="1204772"/>
            <a:ext cx="6255521" cy="678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600" dirty="0"/>
              <a:t>1. Предобработка ДАННЫХ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92700F70-3822-8084-C83A-9D44F78781BF}"/>
              </a:ext>
            </a:extLst>
          </p:cNvPr>
          <p:cNvSpPr txBox="1">
            <a:spLocks/>
          </p:cNvSpPr>
          <p:nvPr/>
        </p:nvSpPr>
        <p:spPr>
          <a:xfrm>
            <a:off x="664598" y="1883568"/>
            <a:ext cx="11203458" cy="487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Объединение двух результирующих </a:t>
            </a:r>
            <a:r>
              <a:rPr lang="en-US" dirty="0"/>
              <a:t>DF </a:t>
            </a:r>
            <a:r>
              <a:rPr lang="ru-RU" dirty="0"/>
              <a:t>в один</a:t>
            </a:r>
            <a:r>
              <a:rPr lang="en-US" dirty="0"/>
              <a:t>: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6A7F6DB1-A9EE-D6AA-E5C5-C8936A0C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56B8D2-A797-8005-3A0E-4EAAB5C90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8" y="2371362"/>
            <a:ext cx="5940425" cy="26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1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48D32-C1C5-7EEC-6F36-8BC8C839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859" y="525976"/>
            <a:ext cx="3052275" cy="678796"/>
          </a:xfrm>
        </p:spPr>
        <p:txBody>
          <a:bodyPr>
            <a:normAutofit/>
          </a:bodyPr>
          <a:lstStyle/>
          <a:p>
            <a:r>
              <a:rPr lang="ru-RU" sz="3600" dirty="0"/>
              <a:t>Ход работы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C113D70-2A3B-4789-913E-84654550DB81}"/>
              </a:ext>
            </a:extLst>
          </p:cNvPr>
          <p:cNvSpPr txBox="1">
            <a:spLocks/>
          </p:cNvSpPr>
          <p:nvPr/>
        </p:nvSpPr>
        <p:spPr>
          <a:xfrm>
            <a:off x="2968235" y="1204772"/>
            <a:ext cx="6255521" cy="678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600" dirty="0"/>
              <a:t>1. Предобработка ДАННЫХ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92700F70-3822-8084-C83A-9D44F78781BF}"/>
              </a:ext>
            </a:extLst>
          </p:cNvPr>
          <p:cNvSpPr txBox="1">
            <a:spLocks/>
          </p:cNvSpPr>
          <p:nvPr/>
        </p:nvSpPr>
        <p:spPr>
          <a:xfrm>
            <a:off x="664598" y="1883568"/>
            <a:ext cx="11203458" cy="487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Работа с </a:t>
            </a:r>
            <a:r>
              <a:rPr lang="en-US" dirty="0" err="1"/>
              <a:t>playersDF</a:t>
            </a:r>
            <a:r>
              <a:rPr lang="en-US" dirty="0"/>
              <a:t>: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6A7F6DB1-A9EE-D6AA-E5C5-C8936A0C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8F2619-550B-D484-C153-DA9A48521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8" y="2371362"/>
            <a:ext cx="5382260" cy="13811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035B9B-1600-040C-7A32-76C9D69CB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99" y="3884046"/>
            <a:ext cx="9821092" cy="5889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79AE73-9FBB-67F9-C136-5C28CED92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98" y="4644233"/>
            <a:ext cx="5940425" cy="13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7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48D32-C1C5-7EEC-6F36-8BC8C839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859" y="487290"/>
            <a:ext cx="3052275" cy="678796"/>
          </a:xfrm>
        </p:spPr>
        <p:txBody>
          <a:bodyPr>
            <a:normAutofit/>
          </a:bodyPr>
          <a:lstStyle/>
          <a:p>
            <a:r>
              <a:rPr lang="ru-RU" sz="3600" dirty="0"/>
              <a:t>Ход работы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C113D70-2A3B-4789-913E-84654550DB81}"/>
              </a:ext>
            </a:extLst>
          </p:cNvPr>
          <p:cNvSpPr txBox="1">
            <a:spLocks/>
          </p:cNvSpPr>
          <p:nvPr/>
        </p:nvSpPr>
        <p:spPr>
          <a:xfrm>
            <a:off x="2968235" y="1080330"/>
            <a:ext cx="6255521" cy="678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600" dirty="0"/>
              <a:t>1. Предобработка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082FE3-EDA6-E4DB-0440-36E2B4DAE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782" y="1759126"/>
            <a:ext cx="5940425" cy="1257300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C46F9D-48F3-2608-CC33-5700B553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csv_handler">
            <a:hlinkClick r:id="" action="ppaction://media"/>
            <a:extLst>
              <a:ext uri="{FF2B5EF4-FFF2-40B4-BE49-F238E27FC236}">
                <a16:creationId xmlns:a16="http://schemas.microsoft.com/office/drawing/2014/main" id="{D50B7B5A-D481-4943-A04E-623849D716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45467" y="3145872"/>
            <a:ext cx="6301065" cy="354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1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48D32-C1C5-7EEC-6F36-8BC8C839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861" y="882650"/>
            <a:ext cx="3052275" cy="678796"/>
          </a:xfrm>
        </p:spPr>
        <p:txBody>
          <a:bodyPr>
            <a:normAutofit/>
          </a:bodyPr>
          <a:lstStyle/>
          <a:p>
            <a:r>
              <a:rPr lang="ru-RU" sz="3600" dirty="0"/>
              <a:t>Ход работы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C113D70-2A3B-4789-913E-84654550DB81}"/>
              </a:ext>
            </a:extLst>
          </p:cNvPr>
          <p:cNvSpPr txBox="1">
            <a:spLocks/>
          </p:cNvSpPr>
          <p:nvPr/>
        </p:nvSpPr>
        <p:spPr>
          <a:xfrm>
            <a:off x="3243126" y="1552902"/>
            <a:ext cx="5705744" cy="678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600" dirty="0"/>
              <a:t>2. Получение значений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C77746-B350-63E2-30DA-2F4643E2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03" y="2702028"/>
            <a:ext cx="4877435" cy="38385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BE9C21-5BF2-1958-815A-0ADE02609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946DE25-3AA4-8943-00EF-5183AF1AE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38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96678FFD-CB96-1861-C54C-89D13DF11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FB3D32E6-2CB1-1F9C-0341-B7E3E3D1A422}"/>
              </a:ext>
            </a:extLst>
          </p:cNvPr>
          <p:cNvSpPr txBox="1">
            <a:spLocks/>
          </p:cNvSpPr>
          <p:nvPr/>
        </p:nvSpPr>
        <p:spPr>
          <a:xfrm>
            <a:off x="494269" y="2204568"/>
            <a:ext cx="11203458" cy="487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Получение интересующих признаков: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4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48D32-C1C5-7EEC-6F36-8BC8C839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861" y="882650"/>
            <a:ext cx="3052275" cy="678796"/>
          </a:xfrm>
        </p:spPr>
        <p:txBody>
          <a:bodyPr>
            <a:normAutofit/>
          </a:bodyPr>
          <a:lstStyle/>
          <a:p>
            <a:r>
              <a:rPr lang="ru-RU" sz="3600" dirty="0"/>
              <a:t>Ход работы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C113D70-2A3B-4789-913E-84654550DB81}"/>
              </a:ext>
            </a:extLst>
          </p:cNvPr>
          <p:cNvSpPr txBox="1">
            <a:spLocks/>
          </p:cNvSpPr>
          <p:nvPr/>
        </p:nvSpPr>
        <p:spPr>
          <a:xfrm>
            <a:off x="3243126" y="1552902"/>
            <a:ext cx="5705744" cy="678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600" dirty="0"/>
              <a:t>2. Получение значений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BE9C21-5BF2-1958-815A-0ADE02609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946DE25-3AA4-8943-00EF-5183AF1AE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38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96678FFD-CB96-1861-C54C-89D13DF11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FB3D32E6-2CB1-1F9C-0341-B7E3E3D1A422}"/>
              </a:ext>
            </a:extLst>
          </p:cNvPr>
          <p:cNvSpPr txBox="1">
            <a:spLocks/>
          </p:cNvSpPr>
          <p:nvPr/>
        </p:nvSpPr>
        <p:spPr>
          <a:xfrm>
            <a:off x="494269" y="2204568"/>
            <a:ext cx="3330385" cy="487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Создание преобразователя: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2724D-596A-4662-5A58-12CA1915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9" y="2616105"/>
            <a:ext cx="5940425" cy="873760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EB47F295-CCA2-5D74-F891-35155A7EC80C}"/>
              </a:ext>
            </a:extLst>
          </p:cNvPr>
          <p:cNvSpPr txBox="1">
            <a:spLocks/>
          </p:cNvSpPr>
          <p:nvPr/>
        </p:nvSpPr>
        <p:spPr>
          <a:xfrm>
            <a:off x="494269" y="3431622"/>
            <a:ext cx="2748857" cy="487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Создание оценщика: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7482C8-5FF9-8EC7-C1F4-F3FA14F3C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69" y="3901402"/>
            <a:ext cx="4953635" cy="933450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EE40278A-C110-7F91-AFC6-7735C574CC3C}"/>
              </a:ext>
            </a:extLst>
          </p:cNvPr>
          <p:cNvSpPr txBox="1">
            <a:spLocks/>
          </p:cNvSpPr>
          <p:nvPr/>
        </p:nvSpPr>
        <p:spPr>
          <a:xfrm>
            <a:off x="6590271" y="2126284"/>
            <a:ext cx="3505200" cy="487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Получение коэффициентов:</a:t>
            </a:r>
            <a:endParaRPr lang="en-US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678422A0-247C-ED6B-B9CA-A77858DF0F6D}"/>
              </a:ext>
            </a:extLst>
          </p:cNvPr>
          <p:cNvSpPr txBox="1">
            <a:spLocks/>
          </p:cNvSpPr>
          <p:nvPr/>
        </p:nvSpPr>
        <p:spPr>
          <a:xfrm>
            <a:off x="6590271" y="3795349"/>
            <a:ext cx="4189098" cy="487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Оценка качества построенной модели:</a:t>
            </a:r>
            <a:endParaRPr lang="en-US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D91789-3108-0E52-A323-BDAD643E7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271" y="4283143"/>
            <a:ext cx="3657600" cy="381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F31941F-FEA6-EED9-3397-575EC7628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271" y="4770937"/>
            <a:ext cx="4019550" cy="1809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83149F0-259C-C912-5AEA-6527214F6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0271" y="2622439"/>
            <a:ext cx="3505200" cy="52387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01BAF3F-E693-D4BD-0EE1-EEC97C9B5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0271" y="3208894"/>
            <a:ext cx="510746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9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48D32-C1C5-7EEC-6F36-8BC8C839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861" y="882650"/>
            <a:ext cx="3052275" cy="678796"/>
          </a:xfrm>
        </p:spPr>
        <p:txBody>
          <a:bodyPr>
            <a:normAutofit/>
          </a:bodyPr>
          <a:lstStyle/>
          <a:p>
            <a:r>
              <a:rPr lang="ru-RU" sz="3600" dirty="0"/>
              <a:t>Ход работы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C113D70-2A3B-4789-913E-84654550DB81}"/>
              </a:ext>
            </a:extLst>
          </p:cNvPr>
          <p:cNvSpPr txBox="1">
            <a:spLocks/>
          </p:cNvSpPr>
          <p:nvPr/>
        </p:nvSpPr>
        <p:spPr>
          <a:xfrm>
            <a:off x="3243126" y="1552902"/>
            <a:ext cx="5705744" cy="678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600" dirty="0"/>
              <a:t>2. Получение значений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626F3F-98A4-2B0B-A181-6CE5BBD3E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vis">
            <a:hlinkClick r:id="" action="ppaction://media"/>
            <a:extLst>
              <a:ext uri="{FF2B5EF4-FFF2-40B4-BE49-F238E27FC236}">
                <a16:creationId xmlns:a16="http://schemas.microsoft.com/office/drawing/2014/main" id="{326A7BB3-4566-4F14-9F9C-0FF10E7E51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3439" y="2231698"/>
            <a:ext cx="7885122" cy="443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7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48D32-C1C5-7EEC-6F36-8BC8C839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861" y="882650"/>
            <a:ext cx="3052275" cy="678796"/>
          </a:xfrm>
        </p:spPr>
        <p:txBody>
          <a:bodyPr>
            <a:normAutofit/>
          </a:bodyPr>
          <a:lstStyle/>
          <a:p>
            <a:r>
              <a:rPr lang="ru-RU" sz="3600" dirty="0"/>
              <a:t>Ход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EE8510-6F2B-437D-4185-18AEE0BCB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31698"/>
            <a:ext cx="11029615" cy="846846"/>
          </a:xfrm>
        </p:spPr>
        <p:txBody>
          <a:bodyPr>
            <a:normAutofit lnSpcReduction="10000"/>
          </a:bodyPr>
          <a:lstStyle/>
          <a:p>
            <a:r>
              <a:rPr lang="ru-RU" sz="2000" dirty="0">
                <a:ea typeface="Times New Roman" panose="02020603050405020304" pitchFamily="18" charset="0"/>
              </a:rPr>
              <a:t>С</a:t>
            </a:r>
            <a:r>
              <a:rPr lang="ru-RU" sz="2000" dirty="0">
                <a:effectLst/>
                <a:ea typeface="Times New Roman" panose="02020603050405020304" pitchFamily="18" charset="0"/>
              </a:rPr>
              <a:t>тоимость голов и голевых передач по позиции с разными возрастами в рамках одной лиги.</a:t>
            </a:r>
          </a:p>
          <a:p>
            <a:r>
              <a:rPr lang="ru-RU" sz="2000" kern="0" dirty="0"/>
              <a:t>Пример диаграммы для итальянской Серии А для нападающих :</a:t>
            </a:r>
            <a:endParaRPr lang="ru-RU" sz="18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C113D70-2A3B-4789-913E-84654550DB81}"/>
              </a:ext>
            </a:extLst>
          </p:cNvPr>
          <p:cNvSpPr txBox="1">
            <a:spLocks/>
          </p:cNvSpPr>
          <p:nvPr/>
        </p:nvSpPr>
        <p:spPr>
          <a:xfrm>
            <a:off x="3110310" y="1552902"/>
            <a:ext cx="5971376" cy="6787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600" dirty="0"/>
              <a:t>3. АНАЛИЗ И ВИЗУАЛИЗАЦИЯ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280DE2-4E1A-B009-ECFB-2CBBE6EE3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91" y="3183309"/>
            <a:ext cx="8290418" cy="342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0C343C-C015-3B46-60B9-108877CF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48D32-C1C5-7EEC-6F36-8BC8C839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861" y="882650"/>
            <a:ext cx="3052275" cy="678796"/>
          </a:xfrm>
        </p:spPr>
        <p:txBody>
          <a:bodyPr>
            <a:normAutofit/>
          </a:bodyPr>
          <a:lstStyle/>
          <a:p>
            <a:r>
              <a:rPr lang="ru-RU" sz="3600" dirty="0"/>
              <a:t>Ход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EE8510-6F2B-437D-4185-18AEE0BCB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31698"/>
            <a:ext cx="11029615" cy="846846"/>
          </a:xfrm>
        </p:spPr>
        <p:txBody>
          <a:bodyPr>
            <a:normAutofit lnSpcReduction="10000"/>
          </a:bodyPr>
          <a:lstStyle/>
          <a:p>
            <a:r>
              <a:rPr lang="ru-RU" sz="2000" dirty="0">
                <a:effectLst/>
                <a:ea typeface="Times New Roman" panose="02020603050405020304" pitchFamily="18" charset="0"/>
              </a:rPr>
              <a:t>Стоимость голов и голевых передач игроков разных позиций в рамках одной лиги.</a:t>
            </a:r>
          </a:p>
          <a:p>
            <a:r>
              <a:rPr lang="ru-RU" sz="2000" kern="0" dirty="0"/>
              <a:t>Пример диаграммы для российской лиги:</a:t>
            </a:r>
            <a:endParaRPr lang="ru-RU" sz="18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C113D70-2A3B-4789-913E-84654550DB81}"/>
              </a:ext>
            </a:extLst>
          </p:cNvPr>
          <p:cNvSpPr txBox="1">
            <a:spLocks/>
          </p:cNvSpPr>
          <p:nvPr/>
        </p:nvSpPr>
        <p:spPr>
          <a:xfrm>
            <a:off x="3110310" y="1552902"/>
            <a:ext cx="5971376" cy="6787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600" dirty="0"/>
              <a:t>3. АНАЛИЗ И ВИЗУАЛИЗАЦИЯ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CC4788-734A-567C-1623-D732C37E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63E0FC5-70E7-3EA1-17A5-607AEADF7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243" y="3078544"/>
            <a:ext cx="9021510" cy="363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99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48D32-C1C5-7EEC-6F36-8BC8C839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515" y="882650"/>
            <a:ext cx="3460969" cy="670251"/>
          </a:xfrm>
        </p:spPr>
        <p:txBody>
          <a:bodyPr>
            <a:normAutofit/>
          </a:bodyPr>
          <a:lstStyle/>
          <a:p>
            <a:r>
              <a:rPr lang="ru-RU" sz="3600" dirty="0"/>
              <a:t>Цель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EE8510-6F2B-437D-4185-18AEE0BCB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85251"/>
            <a:ext cx="11029615" cy="2285097"/>
          </a:xfrm>
        </p:spPr>
        <p:txBody>
          <a:bodyPr>
            <a:normAutofit/>
          </a:bodyPr>
          <a:lstStyle/>
          <a:p>
            <a:r>
              <a:rPr lang="ru-RU" sz="2800" kern="0" dirty="0">
                <a:effectLst/>
                <a:ea typeface="Times New Roman" panose="02020603050405020304" pitchFamily="18" charset="0"/>
              </a:rPr>
              <a:t>Использовать полученные во время учёбы знания и создать решение, по которому можно проанализировать, как меняется стоимость футболистов от различных факторов.</a:t>
            </a:r>
            <a:endParaRPr lang="ru-RU" sz="24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7F4659F-5698-CFA5-AED4-EA569369E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35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48D32-C1C5-7EEC-6F36-8BC8C839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861" y="882650"/>
            <a:ext cx="3052275" cy="678796"/>
          </a:xfrm>
        </p:spPr>
        <p:txBody>
          <a:bodyPr>
            <a:normAutofit/>
          </a:bodyPr>
          <a:lstStyle/>
          <a:p>
            <a:r>
              <a:rPr lang="ru-RU" sz="3600" dirty="0"/>
              <a:t>Ход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EE8510-6F2B-437D-4185-18AEE0BCB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31698"/>
            <a:ext cx="11029615" cy="846846"/>
          </a:xfrm>
        </p:spPr>
        <p:txBody>
          <a:bodyPr>
            <a:normAutofit lnSpcReduction="10000"/>
          </a:bodyPr>
          <a:lstStyle/>
          <a:p>
            <a:r>
              <a:rPr lang="ru-RU" sz="2000" kern="0" dirty="0">
                <a:ea typeface="Times New Roman" panose="02020603050405020304" pitchFamily="18" charset="0"/>
              </a:rPr>
              <a:t>С</a:t>
            </a:r>
            <a:r>
              <a:rPr lang="ru-RU" sz="2000" kern="0" dirty="0">
                <a:effectLst/>
                <a:ea typeface="Times New Roman" panose="02020603050405020304" pitchFamily="18" charset="0"/>
              </a:rPr>
              <a:t>тоимость голов и голевых передач игроков в разных лигах.</a:t>
            </a:r>
          </a:p>
          <a:p>
            <a:r>
              <a:rPr lang="ru-RU" sz="2000" kern="0" dirty="0"/>
              <a:t>Пример диаграммы по голам:</a:t>
            </a:r>
            <a:endParaRPr lang="ru-RU" sz="18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C113D70-2A3B-4789-913E-84654550DB81}"/>
              </a:ext>
            </a:extLst>
          </p:cNvPr>
          <p:cNvSpPr txBox="1">
            <a:spLocks/>
          </p:cNvSpPr>
          <p:nvPr/>
        </p:nvSpPr>
        <p:spPr>
          <a:xfrm>
            <a:off x="3110310" y="1552902"/>
            <a:ext cx="5971376" cy="6787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600" dirty="0"/>
              <a:t>3. АНАЛИЗ И ВИЗУАЛИЗАЦИЯ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7D785F3-4D11-E3E6-25BE-D4A004188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080" y="3189718"/>
            <a:ext cx="8703840" cy="352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4B1F5F-EE61-44DE-EBF0-3EBF2EA66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7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48D32-C1C5-7EEC-6F36-8BC8C839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067" y="882650"/>
            <a:ext cx="2189862" cy="678796"/>
          </a:xfrm>
        </p:spPr>
        <p:txBody>
          <a:bodyPr>
            <a:normAutofit/>
          </a:bodyPr>
          <a:lstStyle/>
          <a:p>
            <a:r>
              <a:rPr lang="ru-RU" sz="3600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EE8510-6F2B-437D-4185-18AEE0BCB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23701"/>
            <a:ext cx="11029615" cy="4351649"/>
          </a:xfrm>
        </p:spPr>
        <p:txBody>
          <a:bodyPr>
            <a:normAutofit lnSpcReduction="10000"/>
          </a:bodyPr>
          <a:lstStyle/>
          <a:p>
            <a:pPr marL="226695" indent="450215">
              <a:lnSpc>
                <a:spcPct val="150000"/>
              </a:lnSpc>
            </a:pPr>
            <a:r>
              <a:rPr lang="ru-RU" sz="2400" dirty="0">
                <a:effectLst/>
                <a:ea typeface="Times New Roman" panose="02020603050405020304" pitchFamily="18" charset="0"/>
              </a:rPr>
              <a:t>Исходя из результатов и соответствующим им графикам, можно убедиться в том, что главный тезис футбольных болельщиков частично верный – в АПЛ результативное действие стоит дороже, чем в других национальных чемпионатах. Однако, можно увидеть и то, что в итальянской Серии А также дорого ценятся голы.</a:t>
            </a:r>
          </a:p>
          <a:p>
            <a:pPr marL="226695" indent="450215">
              <a:lnSpc>
                <a:spcPct val="150000"/>
              </a:lnSpc>
            </a:pPr>
            <a:r>
              <a:rPr lang="ru-RU" sz="2400" dirty="0">
                <a:effectLst/>
                <a:ea typeface="Times New Roman" panose="02020603050405020304" pitchFamily="18" charset="0"/>
              </a:rPr>
              <a:t>Также можно сделать вывод о том, что возраст и позиция влияет на рост цены: чем моложе футболист – тем дороже его гол/передача, и аналогично с позициями нападающего и полузащитника.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DA384F-96AB-D1F4-EA3D-9C70C27C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8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48D32-C1C5-7EEC-6F36-8BC8C839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417" y="882650"/>
            <a:ext cx="3599166" cy="678796"/>
          </a:xfrm>
        </p:spPr>
        <p:txBody>
          <a:bodyPr>
            <a:normAutofit/>
          </a:bodyPr>
          <a:lstStyle/>
          <a:p>
            <a:r>
              <a:rPr lang="ru-RU" sz="3600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EE8510-6F2B-437D-4185-18AEE0BCB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43341"/>
            <a:ext cx="11029615" cy="4232009"/>
          </a:xfrm>
        </p:spPr>
        <p:txBody>
          <a:bodyPr>
            <a:normAutofit/>
          </a:bodyPr>
          <a:lstStyle/>
          <a:p>
            <a:pPr indent="450215">
              <a:lnSpc>
                <a:spcPct val="150000"/>
              </a:lnSpc>
            </a:pPr>
            <a:r>
              <a:rPr lang="ru-RU" sz="2400" dirty="0">
                <a:effectLst/>
                <a:ea typeface="Times New Roman" panose="02020603050405020304" pitchFamily="18" charset="0"/>
              </a:rPr>
              <a:t>В современном мире футбол является неотъемлемой частью жизни многих людей, увлекающихся спортом. В спорте люди выделяют любимые и нелюбимые моменты, поддерживают разные команды и игроков, следят за конкретными соревнованиями. Футбол – не исключение. </a:t>
            </a:r>
            <a:r>
              <a:rPr lang="ru-RU" sz="2400" dirty="0">
                <a:ea typeface="Times New Roman" panose="02020603050405020304" pitchFamily="18" charset="0"/>
              </a:rPr>
              <a:t>Частые вопросы болельщиков – сколько стоит их любимые игроки, составы команд, сравнивают стоимости с другими.</a:t>
            </a:r>
            <a:endParaRPr lang="ru-RU" sz="24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77FB195-624C-799B-EFA1-5106B7E9A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5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48D32-C1C5-7EEC-6F36-8BC8C839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1437" y="882650"/>
            <a:ext cx="2429123" cy="678796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ГИПОТЕЗЫ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EE8510-6F2B-437D-4185-18AEE0BCB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0" y="1682837"/>
            <a:ext cx="11029615" cy="3760834"/>
          </a:xfrm>
        </p:spPr>
        <p:txBody>
          <a:bodyPr>
            <a:normAutofit/>
          </a:bodyPr>
          <a:lstStyle/>
          <a:p>
            <a:r>
              <a:rPr lang="ru-RU" sz="2800" dirty="0"/>
              <a:t>Полезные действия в разных национальных чемпионатах ценятся по-разному.</a:t>
            </a:r>
          </a:p>
          <a:p>
            <a:r>
              <a:rPr lang="ru-RU" sz="2800" dirty="0"/>
              <a:t>Влияние возраста на цену игроков – молодые футболисты «легче» дорожают.</a:t>
            </a:r>
          </a:p>
          <a:p>
            <a:r>
              <a:rPr lang="ru-RU" sz="2800" dirty="0"/>
              <a:t>Влияние позиции на цену игроков – голевые действия у нападающих ценятся больше, чем у полузащитников.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5D1123-4E2C-9DB4-1E8C-BA50E4B7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9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48D32-C1C5-7EEC-6F36-8BC8C839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145" y="882650"/>
            <a:ext cx="6383708" cy="678796"/>
          </a:xfrm>
        </p:spPr>
        <p:txBody>
          <a:bodyPr>
            <a:normAutofit/>
          </a:bodyPr>
          <a:lstStyle/>
          <a:p>
            <a:r>
              <a:rPr lang="ru-RU" sz="3600" dirty="0"/>
              <a:t>Описание набора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EE8510-6F2B-437D-4185-18AEE0BCB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0" y="4771335"/>
            <a:ext cx="11029615" cy="1873369"/>
          </a:xfrm>
        </p:spPr>
        <p:txBody>
          <a:bodyPr/>
          <a:lstStyle/>
          <a:p>
            <a:r>
              <a:rPr lang="ru-RU" sz="1800" dirty="0">
                <a:effectLst/>
                <a:ea typeface="Times New Roman" panose="02020603050405020304" pitchFamily="18" charset="0"/>
              </a:rPr>
              <a:t>Набор данных </a:t>
            </a:r>
            <a:r>
              <a:rPr lang="en-US" sz="1800" b="1" dirty="0">
                <a:effectLst/>
                <a:ea typeface="Times New Roman" panose="02020603050405020304" pitchFamily="18" charset="0"/>
              </a:rPr>
              <a:t>Football Data from </a:t>
            </a:r>
            <a:r>
              <a:rPr lang="en-US" sz="1800" b="1" dirty="0" err="1">
                <a:effectLst/>
                <a:ea typeface="Times New Roman" panose="02020603050405020304" pitchFamily="18" charset="0"/>
              </a:rPr>
              <a:t>Transfermarket</a:t>
            </a:r>
            <a:r>
              <a:rPr lang="en-US" sz="1800" b="1" dirty="0">
                <a:effectLst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ea typeface="Times New Roman" panose="02020603050405020304" pitchFamily="18" charset="0"/>
              </a:rPr>
              <a:t>состоит из нескольких CSV-файлов с информацией о соревнованиях, играх, клубах, игроках и выступлениях, которая автоматически обновляется раз в неделю. </a:t>
            </a:r>
          </a:p>
          <a:p>
            <a:r>
              <a:rPr lang="ru-RU" sz="1800" dirty="0">
                <a:effectLst/>
                <a:ea typeface="Times New Roman" panose="02020603050405020304" pitchFamily="18" charset="0"/>
              </a:rPr>
              <a:t>Каждый файл содержит атрибуты сущности и идентификаторы, которые можно использовать для их объединения.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373829-FB49-2E50-294D-A187ED5D7B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035" y="1689633"/>
            <a:ext cx="7691927" cy="30817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E8A3F6-3DFE-C311-B8CA-30A20D5E4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1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48D32-C1C5-7EEC-6F36-8BC8C839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861" y="882650"/>
            <a:ext cx="3052275" cy="678796"/>
          </a:xfrm>
        </p:spPr>
        <p:txBody>
          <a:bodyPr>
            <a:normAutofit/>
          </a:bodyPr>
          <a:lstStyle/>
          <a:p>
            <a:r>
              <a:rPr lang="ru-RU" sz="3600" dirty="0"/>
              <a:t>Ход работы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C113D70-2A3B-4789-913E-84654550DB81}"/>
              </a:ext>
            </a:extLst>
          </p:cNvPr>
          <p:cNvSpPr txBox="1">
            <a:spLocks/>
          </p:cNvSpPr>
          <p:nvPr/>
        </p:nvSpPr>
        <p:spPr>
          <a:xfrm>
            <a:off x="2968237" y="1561446"/>
            <a:ext cx="6255521" cy="678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600" dirty="0"/>
              <a:t>1. Предобработка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76041A-C49F-52DD-FCAC-5924D975A8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989" y="2445456"/>
            <a:ext cx="9520015" cy="35298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93CE7F-BD86-4B4B-F70B-CB43B2A1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4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48D32-C1C5-7EEC-6F36-8BC8C839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861" y="882650"/>
            <a:ext cx="3052275" cy="678796"/>
          </a:xfrm>
        </p:spPr>
        <p:txBody>
          <a:bodyPr>
            <a:normAutofit/>
          </a:bodyPr>
          <a:lstStyle/>
          <a:p>
            <a:r>
              <a:rPr lang="ru-RU" sz="3600" dirty="0"/>
              <a:t>Ход работы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C113D70-2A3B-4789-913E-84654550DB81}"/>
              </a:ext>
            </a:extLst>
          </p:cNvPr>
          <p:cNvSpPr txBox="1">
            <a:spLocks/>
          </p:cNvSpPr>
          <p:nvPr/>
        </p:nvSpPr>
        <p:spPr>
          <a:xfrm>
            <a:off x="2968237" y="1561446"/>
            <a:ext cx="6255521" cy="678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600" dirty="0"/>
              <a:t>1. Предобработка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8F3B03-3881-52BE-5425-58B5FDD42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2699" y="4341717"/>
            <a:ext cx="5135357" cy="487794"/>
          </a:xfrm>
        </p:spPr>
        <p:txBody>
          <a:bodyPr/>
          <a:lstStyle/>
          <a:p>
            <a:r>
              <a:rPr lang="en-US" dirty="0"/>
              <a:t>appearances: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EBC4D99-2730-E113-7704-ECFAA24A6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8" y="2753360"/>
            <a:ext cx="5940425" cy="1351280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92700F70-3822-8084-C83A-9D44F78781BF}"/>
              </a:ext>
            </a:extLst>
          </p:cNvPr>
          <p:cNvSpPr txBox="1">
            <a:spLocks/>
          </p:cNvSpPr>
          <p:nvPr/>
        </p:nvSpPr>
        <p:spPr>
          <a:xfrm>
            <a:off x="664598" y="2274794"/>
            <a:ext cx="11203458" cy="487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players: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2DC215A-C795-92FB-98DF-037E1AB41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98" y="4602596"/>
            <a:ext cx="5940425" cy="1155700"/>
          </a:xfrm>
          <a:prstGeom prst="rect">
            <a:avLst/>
          </a:prstGeom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FF1BA487-A31F-CEFC-6BD6-0CC4B6901D0E}"/>
              </a:ext>
            </a:extLst>
          </p:cNvPr>
          <p:cNvSpPr txBox="1">
            <a:spLocks/>
          </p:cNvSpPr>
          <p:nvPr/>
        </p:nvSpPr>
        <p:spPr>
          <a:xfrm>
            <a:off x="6605023" y="2231014"/>
            <a:ext cx="5263033" cy="487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competitions: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ADC057-0D19-F0D7-6D2A-CCCEE99AF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109" y="2718808"/>
            <a:ext cx="4848860" cy="1619250"/>
          </a:xfrm>
          <a:prstGeom prst="rect">
            <a:avLst/>
          </a:prstGeom>
        </p:spPr>
      </p:pic>
      <p:sp>
        <p:nvSpPr>
          <p:cNvPr id="16" name="Объект 2">
            <a:extLst>
              <a:ext uri="{FF2B5EF4-FFF2-40B4-BE49-F238E27FC236}">
                <a16:creationId xmlns:a16="http://schemas.microsoft.com/office/drawing/2014/main" id="{CBD4B769-8253-02AE-6F22-9C8FC843144D}"/>
              </a:ext>
            </a:extLst>
          </p:cNvPr>
          <p:cNvSpPr txBox="1">
            <a:spLocks/>
          </p:cNvSpPr>
          <p:nvPr/>
        </p:nvSpPr>
        <p:spPr>
          <a:xfrm>
            <a:off x="664598" y="4095413"/>
            <a:ext cx="11203458" cy="487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player_valuations</a:t>
            </a:r>
            <a:r>
              <a:rPr lang="en-US" dirty="0"/>
              <a:t>: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341E49F-2E59-0C20-9F31-254D527A5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700" y="4782072"/>
            <a:ext cx="4928270" cy="1824329"/>
          </a:xfrm>
          <a:prstGeom prst="rect">
            <a:avLst/>
          </a:prstGeom>
        </p:spPr>
      </p:pic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97C6CFF8-463A-ACE9-8F94-EE815B3F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16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48D32-C1C5-7EEC-6F36-8BC8C839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861" y="882650"/>
            <a:ext cx="3052275" cy="678796"/>
          </a:xfrm>
        </p:spPr>
        <p:txBody>
          <a:bodyPr>
            <a:normAutofit/>
          </a:bodyPr>
          <a:lstStyle/>
          <a:p>
            <a:r>
              <a:rPr lang="ru-RU" sz="3600" dirty="0"/>
              <a:t>Ход работы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C113D70-2A3B-4789-913E-84654550DB81}"/>
              </a:ext>
            </a:extLst>
          </p:cNvPr>
          <p:cNvSpPr txBox="1">
            <a:spLocks/>
          </p:cNvSpPr>
          <p:nvPr/>
        </p:nvSpPr>
        <p:spPr>
          <a:xfrm>
            <a:off x="2968237" y="1561446"/>
            <a:ext cx="6255521" cy="678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600" dirty="0"/>
              <a:t>1. Предобработка ДАННЫХ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92700F70-3822-8084-C83A-9D44F78781BF}"/>
              </a:ext>
            </a:extLst>
          </p:cNvPr>
          <p:cNvSpPr txBox="1">
            <a:spLocks/>
          </p:cNvSpPr>
          <p:nvPr/>
        </p:nvSpPr>
        <p:spPr>
          <a:xfrm>
            <a:off x="664598" y="2274794"/>
            <a:ext cx="11203458" cy="487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Работа с </a:t>
            </a:r>
            <a:r>
              <a:rPr lang="en-US" dirty="0" err="1"/>
              <a:t>playerValuationsDF</a:t>
            </a:r>
            <a:r>
              <a:rPr lang="en-US" dirty="0"/>
              <a:t>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CA9A1A-641D-2832-C65C-0E6B9C01E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8" y="2762588"/>
            <a:ext cx="5539648" cy="17681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C670A1-A3D3-A686-F4F0-C2545139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98" y="4687225"/>
            <a:ext cx="5539648" cy="159823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0BB4A51-BED0-5CDB-8E93-0FA3DF8DB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327" y="2919038"/>
            <a:ext cx="5601729" cy="176818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922FEE0-F0DC-48F2-7D61-3361265D8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575" y="4843675"/>
            <a:ext cx="5616481" cy="1598237"/>
          </a:xfrm>
          <a:prstGeom prst="rect">
            <a:avLst/>
          </a:prstGeom>
        </p:spPr>
      </p:pic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6F680DB3-4770-F1F3-47C5-FD9375C5D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6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48D32-C1C5-7EEC-6F36-8BC8C839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859" y="525976"/>
            <a:ext cx="3052275" cy="678796"/>
          </a:xfrm>
        </p:spPr>
        <p:txBody>
          <a:bodyPr>
            <a:normAutofit/>
          </a:bodyPr>
          <a:lstStyle/>
          <a:p>
            <a:r>
              <a:rPr lang="ru-RU" sz="3600" dirty="0"/>
              <a:t>Ход работы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C113D70-2A3B-4789-913E-84654550DB81}"/>
              </a:ext>
            </a:extLst>
          </p:cNvPr>
          <p:cNvSpPr txBox="1">
            <a:spLocks/>
          </p:cNvSpPr>
          <p:nvPr/>
        </p:nvSpPr>
        <p:spPr>
          <a:xfrm>
            <a:off x="2968235" y="1204772"/>
            <a:ext cx="6255521" cy="678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600" dirty="0"/>
              <a:t>1. Предобработка ДАННЫХ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92700F70-3822-8084-C83A-9D44F78781BF}"/>
              </a:ext>
            </a:extLst>
          </p:cNvPr>
          <p:cNvSpPr txBox="1">
            <a:spLocks/>
          </p:cNvSpPr>
          <p:nvPr/>
        </p:nvSpPr>
        <p:spPr>
          <a:xfrm>
            <a:off x="664598" y="1883568"/>
            <a:ext cx="11203458" cy="487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Получение роста цены за конкретный сезон</a:t>
            </a:r>
            <a:r>
              <a:rPr lang="en-US" dirty="0"/>
              <a:t>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670184-AD9B-4CB6-FE97-379AC5CCC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8" y="2371362"/>
            <a:ext cx="5940425" cy="70040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CE7B7B-339F-70D7-AC16-BE1B2F41E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98" y="3073903"/>
            <a:ext cx="4533900" cy="7239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16C681-2B3C-EB28-8BF3-12540A563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98" y="3888544"/>
            <a:ext cx="5000625" cy="2443480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A216A3-3384-2F0D-8673-396115874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5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Дивиденд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8_TF33552983" id="{160FF37C-0DDC-4D2E-AEAD-253EF6364DF1}" vid="{EC99DBC3-C858-4F3A-82DD-48D686A36D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{D44B857B-ECEC-4822-BF86-75DA739BD51A}tf33552983_win32</Template>
  <TotalTime>365</TotalTime>
  <Words>515</Words>
  <Application>Microsoft Office PowerPoint</Application>
  <PresentationFormat>Широкоэкранный</PresentationFormat>
  <Paragraphs>88</Paragraphs>
  <Slides>21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Arial</vt:lpstr>
      <vt:lpstr>Calibri</vt:lpstr>
      <vt:lpstr>Corbel</vt:lpstr>
      <vt:lpstr>Franklin Gothic Book</vt:lpstr>
      <vt:lpstr>Franklin Gothic Demi</vt:lpstr>
      <vt:lpstr>Wingdings 2</vt:lpstr>
      <vt:lpstr>ДивидендVTI</vt:lpstr>
      <vt:lpstr>Проект по большим данным «Анализ футбольного рынка»</vt:lpstr>
      <vt:lpstr>Цель проекта</vt:lpstr>
      <vt:lpstr>Актуальность</vt:lpstr>
      <vt:lpstr>ГИПОТЕЗЫ</vt:lpstr>
      <vt:lpstr>Описание набора данных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большим данным «Анализ футбольного рынка»</dc:title>
  <dc:creator>Колисниченко Михаил Вадимович</dc:creator>
  <cp:lastModifiedBy>Сылкин Андрей Александрович</cp:lastModifiedBy>
  <cp:revision>20</cp:revision>
  <dcterms:created xsi:type="dcterms:W3CDTF">2024-06-17T14:33:20Z</dcterms:created>
  <dcterms:modified xsi:type="dcterms:W3CDTF">2024-06-27T10:58:32Z</dcterms:modified>
</cp:coreProperties>
</file>